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notesMasterIdLst>
    <p:notesMasterId r:id="rId17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18288000" cy="10287000"/>
  <p:notesSz cx="6858000" cy="9144000"/>
  <p:embeddedFontLst>
    <p:embeddedFont>
      <p:font typeface="Raleway" charset="1" panose="00000000000000000000"/>
      <p:regular r:id="rId14"/>
    </p:embeddedFont>
    <p:embeddedFont>
      <p:font typeface="Canva Sans 1" charset="1" panose="020B0503030501040103"/>
      <p:regular r:id="rId15"/>
    </p:embeddedFont>
    <p:embeddedFont>
      <p:font typeface="Canva Sans 2" charset="1" panose="020B0503030501040103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notesMasters/notesMaster1.xml" Type="http://schemas.openxmlformats.org/officeDocument/2006/relationships/notesMaster"/><Relationship Id="rId18" Target="theme/theme2.xml" Type="http://schemas.openxmlformats.org/officeDocument/2006/relationships/theme"/><Relationship Id="rId19" Target="notesSlides/notesSlide1.xml" Type="http://schemas.openxmlformats.org/officeDocument/2006/relationships/notesSlide"/><Relationship Id="rId2" Target="presProps.xml" Type="http://schemas.openxmlformats.org/officeDocument/2006/relationships/presProps"/><Relationship Id="rId20" Target="notesSlides/notesSlide2.xml" Type="http://schemas.openxmlformats.org/officeDocument/2006/relationships/notes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1.7.2013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6.xml" Type="http://schemas.openxmlformats.org/officeDocument/2006/relationships/slide"/></Relationships>
</file>

<file path=ppt/notesSlides/_rels/notesSlide2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7.xml" Type="http://schemas.openxmlformats.org/officeDocument/2006/relationships/slide"/></Relationships>
</file>

<file path=ppt/notesSlides/notesSlide1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Doctors spend 60% of their time on computers, clicking the mouse 4,000 times per shift. The friction of electronic healthcare records is extremely high, as a consequence 53% of clinicians are burnt out.</a:t>
            </a:r>
          </a:p>
          <a:p>
            <a:r>
              <a:rPr lang="en-US"/>
              <a:t>Revenue cycle management, quality audit, billing - today every system would collapse without data. In the age of AI, this need is going up, not down.</a:t>
            </a:r>
          </a:p>
          <a:p>
            <a:r>
              <a:rPr lang="en-US"/>
              <a:t/>
            </a:r>
          </a:p>
          <a:p>
            <a:r>
              <a:rPr lang="en-US"/>
              <a:t/>
            </a:r>
          </a:p>
          <a:p>
            <a:r>
              <a:rPr lang="en-US"/>
              <a:t>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Doctors spend 60% of their time on computers, clicking the mouse 4,000 times per shift. The friction of electronic healthcare records is extremely high, as a consequence 53% of clinicians are burnt out.</a:t>
            </a:r>
          </a:p>
          <a:p>
            <a:r>
              <a:rPr lang="en-US"/>
              <a:t>Revenue cycle management, quality audit, billing - today every system would collapse without data. In the age of AI, this need is going up, not down.</a:t>
            </a:r>
          </a:p>
          <a:p>
            <a:r>
              <a:rPr lang="en-US"/>
              <a:t/>
            </a:r>
          </a:p>
          <a:p>
            <a:r>
              <a:rPr lang="en-US"/>
              <a:t/>
            </a:r>
          </a:p>
          <a:p>
            <a:r>
              <a:rPr lang="en-US"/>
              <a:t>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2" Target="../media/image1.png" Type="http://schemas.openxmlformats.org/officeDocument/2006/relationships/image"/><Relationship Id="rId3" Target="../media/image2.jpe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10.png" Type="http://schemas.openxmlformats.org/officeDocument/2006/relationships/image"/><Relationship Id="rId4" Target="../media/image11.svg" Type="http://schemas.openxmlformats.org/officeDocument/2006/relationships/image"/><Relationship Id="rId5" Target="../media/image12.png" Type="http://schemas.openxmlformats.org/officeDocument/2006/relationships/image"/><Relationship Id="rId6" Target="../media/image13.svg" Type="http://schemas.openxmlformats.org/officeDocument/2006/relationships/image"/><Relationship Id="rId7" Target="../media/image14.png" Type="http://schemas.openxmlformats.org/officeDocument/2006/relationships/image"/><Relationship Id="rId8" Target="../media/image15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png" Type="http://schemas.openxmlformats.org/officeDocument/2006/relationships/image"/><Relationship Id="rId3" Target="../media/image17.png" Type="http://schemas.openxmlformats.org/officeDocument/2006/relationships/image"/><Relationship Id="rId4" Target="../media/image18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19.png" Type="http://schemas.openxmlformats.org/officeDocument/2006/relationships/image"/><Relationship Id="rId4" Target="../media/image20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1.png" Type="http://schemas.openxmlformats.org/officeDocument/2006/relationships/image"/><Relationship Id="rId4" Target="../media/image22.png" Type="http://schemas.openxmlformats.org/officeDocument/2006/relationships/image"/><Relationship Id="rId5" Target="../media/image23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1.png" Type="http://schemas.openxmlformats.org/officeDocument/2006/relationships/image"/><Relationship Id="rId4" Target="../media/image24.png" Type="http://schemas.openxmlformats.org/officeDocument/2006/relationships/image"/><Relationship Id="rId5" Target="../media/image25.png" Type="http://schemas.openxmlformats.org/officeDocument/2006/relationships/image"/><Relationship Id="rId6" Target="../media/image26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1.png" Type="http://schemas.openxmlformats.org/officeDocument/2006/relationships/image"/><Relationship Id="rId4" Target="../media/image27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8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121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12240" y="69397"/>
            <a:ext cx="918275" cy="370646"/>
            <a:chOff x="0" y="0"/>
            <a:chExt cx="1224367" cy="49419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224407" cy="494157"/>
            </a:xfrm>
            <a:custGeom>
              <a:avLst/>
              <a:gdLst/>
              <a:ahLst/>
              <a:cxnLst/>
              <a:rect r="r" b="b" t="t" l="l"/>
              <a:pathLst>
                <a:path h="494157" w="1224407">
                  <a:moveTo>
                    <a:pt x="0" y="0"/>
                  </a:moveTo>
                  <a:lnTo>
                    <a:pt x="1224407" y="0"/>
                  </a:lnTo>
                  <a:lnTo>
                    <a:pt x="1224407" y="494157"/>
                  </a:lnTo>
                  <a:lnTo>
                    <a:pt x="0" y="4941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75" t="0" r="-72" b="-7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-4762" y="525768"/>
            <a:ext cx="18297525" cy="9525"/>
            <a:chOff x="0" y="0"/>
            <a:chExt cx="24396700" cy="127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6350" y="0"/>
              <a:ext cx="24384000" cy="12700"/>
            </a:xfrm>
            <a:custGeom>
              <a:avLst/>
              <a:gdLst/>
              <a:ahLst/>
              <a:cxnLst/>
              <a:rect r="r" b="b" t="t" l="l"/>
              <a:pathLst>
                <a:path h="127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13340550" y="1028700"/>
            <a:ext cx="4679660" cy="8510990"/>
            <a:chOff x="0" y="0"/>
            <a:chExt cx="6239547" cy="11347987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6239593" cy="11348085"/>
            </a:xfrm>
            <a:custGeom>
              <a:avLst/>
              <a:gdLst/>
              <a:ahLst/>
              <a:cxnLst/>
              <a:rect r="r" b="b" t="t" l="l"/>
              <a:pathLst>
                <a:path h="11348085" w="6239593">
                  <a:moveTo>
                    <a:pt x="386560" y="0"/>
                  </a:moveTo>
                  <a:lnTo>
                    <a:pt x="5852858" y="0"/>
                  </a:lnTo>
                  <a:cubicBezTo>
                    <a:pt x="5955354" y="0"/>
                    <a:pt x="6053846" y="25781"/>
                    <a:pt x="6126313" y="71882"/>
                  </a:cubicBezTo>
                  <a:cubicBezTo>
                    <a:pt x="6198781" y="117983"/>
                    <a:pt x="6239593" y="180340"/>
                    <a:pt x="6239593" y="245364"/>
                  </a:cubicBezTo>
                  <a:lnTo>
                    <a:pt x="6239593" y="11102721"/>
                  </a:lnTo>
                  <a:cubicBezTo>
                    <a:pt x="6239593" y="11167745"/>
                    <a:pt x="6198981" y="11230228"/>
                    <a:pt x="6126313" y="11276202"/>
                  </a:cubicBezTo>
                  <a:cubicBezTo>
                    <a:pt x="6053646" y="11322177"/>
                    <a:pt x="5955554" y="11348085"/>
                    <a:pt x="5852858" y="11348085"/>
                  </a:cubicBezTo>
                  <a:lnTo>
                    <a:pt x="386560" y="11348085"/>
                  </a:lnTo>
                  <a:cubicBezTo>
                    <a:pt x="284065" y="11348085"/>
                    <a:pt x="185573" y="11322303"/>
                    <a:pt x="113105" y="11276202"/>
                  </a:cubicBezTo>
                  <a:cubicBezTo>
                    <a:pt x="40638" y="11230102"/>
                    <a:pt x="0" y="11167745"/>
                    <a:pt x="0" y="11102721"/>
                  </a:cubicBezTo>
                  <a:lnTo>
                    <a:pt x="0" y="245237"/>
                  </a:lnTo>
                  <a:cubicBezTo>
                    <a:pt x="0" y="180213"/>
                    <a:pt x="40638" y="117856"/>
                    <a:pt x="113306" y="71882"/>
                  </a:cubicBezTo>
                  <a:cubicBezTo>
                    <a:pt x="185973" y="25908"/>
                    <a:pt x="284065" y="0"/>
                    <a:pt x="386560" y="0"/>
                  </a:cubicBezTo>
                  <a:close/>
                </a:path>
              </a:pathLst>
            </a:custGeom>
            <a:blipFill>
              <a:blip r:embed="rId3"/>
              <a:stretch>
                <a:fillRect l="-1" t="-28893" r="0" b="-28892"/>
              </a:stretch>
            </a:blipFill>
          </p:spPr>
        </p:sp>
      </p:grpSp>
      <p:sp>
        <p:nvSpPr>
          <p:cNvPr name="Freeform 8" id="8"/>
          <p:cNvSpPr/>
          <p:nvPr/>
        </p:nvSpPr>
        <p:spPr>
          <a:xfrm flipH="false" flipV="false" rot="0">
            <a:off x="13908215" y="1273229"/>
            <a:ext cx="1970785" cy="1891954"/>
          </a:xfrm>
          <a:custGeom>
            <a:avLst/>
            <a:gdLst/>
            <a:ahLst/>
            <a:cxnLst/>
            <a:rect r="r" b="b" t="t" l="l"/>
            <a:pathLst>
              <a:path h="1891954" w="1970785">
                <a:moveTo>
                  <a:pt x="0" y="0"/>
                </a:moveTo>
                <a:lnTo>
                  <a:pt x="1970786" y="0"/>
                </a:lnTo>
                <a:lnTo>
                  <a:pt x="1970786" y="1891954"/>
                </a:lnTo>
                <a:lnTo>
                  <a:pt x="0" y="18919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9" id="9"/>
          <p:cNvSpPr/>
          <p:nvPr/>
        </p:nvSpPr>
        <p:spPr>
          <a:xfrm>
            <a:off x="796748" y="9006090"/>
            <a:ext cx="11838952" cy="0"/>
          </a:xfrm>
          <a:prstGeom prst="line">
            <a:avLst/>
          </a:prstGeom>
          <a:ln cap="flat" w="95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10" id="10"/>
          <p:cNvSpPr/>
          <p:nvPr/>
        </p:nvSpPr>
        <p:spPr>
          <a:xfrm flipH="false" flipV="false" rot="0">
            <a:off x="3300607" y="9180512"/>
            <a:ext cx="1071815" cy="550198"/>
          </a:xfrm>
          <a:custGeom>
            <a:avLst/>
            <a:gdLst/>
            <a:ahLst/>
            <a:cxnLst/>
            <a:rect r="r" b="b" t="t" l="l"/>
            <a:pathLst>
              <a:path h="550198" w="1071815">
                <a:moveTo>
                  <a:pt x="0" y="0"/>
                </a:moveTo>
                <a:lnTo>
                  <a:pt x="1071816" y="0"/>
                </a:lnTo>
                <a:lnTo>
                  <a:pt x="1071816" y="550199"/>
                </a:lnTo>
                <a:lnTo>
                  <a:pt x="0" y="55019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991236" y="9257816"/>
            <a:ext cx="946125" cy="395592"/>
          </a:xfrm>
          <a:custGeom>
            <a:avLst/>
            <a:gdLst/>
            <a:ahLst/>
            <a:cxnLst/>
            <a:rect r="r" b="b" t="t" l="l"/>
            <a:pathLst>
              <a:path h="395592" w="946125">
                <a:moveTo>
                  <a:pt x="0" y="0"/>
                </a:moveTo>
                <a:lnTo>
                  <a:pt x="946125" y="0"/>
                </a:lnTo>
                <a:lnTo>
                  <a:pt x="946125" y="395592"/>
                </a:lnTo>
                <a:lnTo>
                  <a:pt x="0" y="39559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796748" y="9223000"/>
            <a:ext cx="465224" cy="465224"/>
          </a:xfrm>
          <a:custGeom>
            <a:avLst/>
            <a:gdLst/>
            <a:ahLst/>
            <a:cxnLst/>
            <a:rect r="r" b="b" t="t" l="l"/>
            <a:pathLst>
              <a:path h="465224" w="465224">
                <a:moveTo>
                  <a:pt x="0" y="0"/>
                </a:moveTo>
                <a:lnTo>
                  <a:pt x="465224" y="0"/>
                </a:lnTo>
                <a:lnTo>
                  <a:pt x="465224" y="465224"/>
                </a:lnTo>
                <a:lnTo>
                  <a:pt x="0" y="46522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AutoShape 13" id="13"/>
          <p:cNvSpPr/>
          <p:nvPr/>
        </p:nvSpPr>
        <p:spPr>
          <a:xfrm flipV="true">
            <a:off x="2966315" y="7196388"/>
            <a:ext cx="9516" cy="1408686"/>
          </a:xfrm>
          <a:prstGeom prst="line">
            <a:avLst/>
          </a:prstGeom>
          <a:ln cap="flat" w="1905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14" id="14"/>
          <p:cNvGrpSpPr/>
          <p:nvPr/>
        </p:nvGrpSpPr>
        <p:grpSpPr>
          <a:xfrm rot="0">
            <a:off x="1028700" y="6958199"/>
            <a:ext cx="1795478" cy="1795478"/>
            <a:chOff x="0" y="0"/>
            <a:chExt cx="812800" cy="8128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9"/>
              <a:stretch>
                <a:fillRect l="0" t="-7315" r="0" b="-7315"/>
              </a:stretch>
            </a:blipFill>
          </p:spPr>
        </p:sp>
      </p:grpSp>
      <p:sp>
        <p:nvSpPr>
          <p:cNvPr name="Freeform 16" id="16"/>
          <p:cNvSpPr/>
          <p:nvPr/>
        </p:nvSpPr>
        <p:spPr>
          <a:xfrm flipH="false" flipV="false" rot="0">
            <a:off x="16229369" y="1396772"/>
            <a:ext cx="1556623" cy="1556623"/>
          </a:xfrm>
          <a:custGeom>
            <a:avLst/>
            <a:gdLst/>
            <a:ahLst/>
            <a:cxnLst/>
            <a:rect r="r" b="b" t="t" l="l"/>
            <a:pathLst>
              <a:path h="1556623" w="1556623">
                <a:moveTo>
                  <a:pt x="0" y="0"/>
                </a:moveTo>
                <a:lnTo>
                  <a:pt x="1556623" y="0"/>
                </a:lnTo>
                <a:lnTo>
                  <a:pt x="1556623" y="1556623"/>
                </a:lnTo>
                <a:lnTo>
                  <a:pt x="0" y="155662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847576" y="1254179"/>
            <a:ext cx="13060639" cy="3448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000"/>
              </a:lnSpc>
            </a:pPr>
            <a:r>
              <a:rPr lang="en-US" sz="7500">
                <a:solidFill>
                  <a:srgbClr val="E4F9F6"/>
                </a:solidFill>
                <a:latin typeface="Raleway"/>
                <a:ea typeface="Raleway"/>
                <a:cs typeface="Raleway"/>
                <a:sym typeface="Raleway"/>
              </a:rPr>
              <a:t>Introduction to </a:t>
            </a:r>
          </a:p>
          <a:p>
            <a:pPr algn="l">
              <a:lnSpc>
                <a:spcPts val="9000"/>
              </a:lnSpc>
            </a:pPr>
            <a:r>
              <a:rPr lang="en-US" sz="7500">
                <a:solidFill>
                  <a:srgbClr val="E4F9F6"/>
                </a:solidFill>
                <a:latin typeface="Raleway"/>
                <a:ea typeface="Raleway"/>
                <a:cs typeface="Raleway"/>
                <a:sym typeface="Raleway"/>
              </a:rPr>
              <a:t>Ambient Voice Technology, and LLM safety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3307761" y="7786005"/>
            <a:ext cx="3735843" cy="5791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312"/>
              </a:lnSpc>
            </a:pPr>
            <a:r>
              <a:rPr lang="en-US" sz="1651">
                <a:solidFill>
                  <a:srgbClr val="D9D9D9"/>
                </a:solidFill>
                <a:latin typeface="Canva Sans 1"/>
                <a:ea typeface="Canva Sans 1"/>
                <a:cs typeface="Canva Sans 1"/>
                <a:sym typeface="Canva Sans 1"/>
              </a:rPr>
              <a:t>Clinical Lead @ TORTUS AI</a:t>
            </a:r>
          </a:p>
          <a:p>
            <a:pPr algn="l">
              <a:lnSpc>
                <a:spcPts val="2312"/>
              </a:lnSpc>
            </a:pPr>
            <a:r>
              <a:rPr lang="en-US" sz="1651">
                <a:solidFill>
                  <a:srgbClr val="D9D9D9"/>
                </a:solidFill>
                <a:latin typeface="Canva Sans 1"/>
                <a:ea typeface="Canva Sans 1"/>
                <a:cs typeface="Canva Sans 1"/>
                <a:sym typeface="Canva Sans 1"/>
              </a:rPr>
              <a:t>Neurology Registrar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3319582" y="7299069"/>
            <a:ext cx="3024375" cy="3611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13"/>
              </a:lnSpc>
            </a:pPr>
            <a:r>
              <a:rPr lang="en-US" sz="2152">
                <a:solidFill>
                  <a:srgbClr val="E4F9F6"/>
                </a:solidFill>
                <a:latin typeface="Canva Sans 2"/>
                <a:ea typeface="Canva Sans 2"/>
                <a:cs typeface="Canva Sans 2"/>
                <a:sym typeface="Canva Sans 2"/>
              </a:rPr>
              <a:t>Dr Josh Au Yeung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121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12240" y="69397"/>
            <a:ext cx="918275" cy="370646"/>
            <a:chOff x="0" y="0"/>
            <a:chExt cx="1224367" cy="49419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224407" cy="494157"/>
            </a:xfrm>
            <a:custGeom>
              <a:avLst/>
              <a:gdLst/>
              <a:ahLst/>
              <a:cxnLst/>
              <a:rect r="r" b="b" t="t" l="l"/>
              <a:pathLst>
                <a:path h="494157" w="1224407">
                  <a:moveTo>
                    <a:pt x="0" y="0"/>
                  </a:moveTo>
                  <a:lnTo>
                    <a:pt x="1224407" y="0"/>
                  </a:lnTo>
                  <a:lnTo>
                    <a:pt x="1224407" y="494157"/>
                  </a:lnTo>
                  <a:lnTo>
                    <a:pt x="0" y="4941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75" t="0" r="-72" b="-7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-4762" y="525768"/>
            <a:ext cx="18297525" cy="9525"/>
            <a:chOff x="0" y="0"/>
            <a:chExt cx="24396700" cy="127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6350" y="0"/>
              <a:ext cx="24384000" cy="12700"/>
            </a:xfrm>
            <a:custGeom>
              <a:avLst/>
              <a:gdLst/>
              <a:ahLst/>
              <a:cxnLst/>
              <a:rect r="r" b="b" t="t" l="l"/>
              <a:pathLst>
                <a:path h="127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6" id="6" descr="Voice outline"/>
          <p:cNvSpPr/>
          <p:nvPr/>
        </p:nvSpPr>
        <p:spPr>
          <a:xfrm flipH="false" flipV="false" rot="0">
            <a:off x="671378" y="4130842"/>
            <a:ext cx="914182" cy="914182"/>
          </a:xfrm>
          <a:custGeom>
            <a:avLst/>
            <a:gdLst/>
            <a:ahLst/>
            <a:cxnLst/>
            <a:rect r="r" b="b" t="t" l="l"/>
            <a:pathLst>
              <a:path h="914182" w="914182">
                <a:moveTo>
                  <a:pt x="0" y="0"/>
                </a:moveTo>
                <a:lnTo>
                  <a:pt x="914181" y="0"/>
                </a:lnTo>
                <a:lnTo>
                  <a:pt x="914181" y="914182"/>
                </a:lnTo>
                <a:lnTo>
                  <a:pt x="0" y="9141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5743624" y="4201569"/>
            <a:ext cx="480129" cy="477120"/>
          </a:xfrm>
          <a:custGeom>
            <a:avLst/>
            <a:gdLst/>
            <a:ahLst/>
            <a:cxnLst/>
            <a:rect r="r" b="b" t="t" l="l"/>
            <a:pathLst>
              <a:path h="477120" w="480129">
                <a:moveTo>
                  <a:pt x="0" y="0"/>
                </a:moveTo>
                <a:lnTo>
                  <a:pt x="480130" y="0"/>
                </a:lnTo>
                <a:lnTo>
                  <a:pt x="480130" y="477120"/>
                </a:lnTo>
                <a:lnTo>
                  <a:pt x="0" y="47712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-13136" r="-17287" b="-3243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2249135" y="4315018"/>
            <a:ext cx="407932" cy="391138"/>
          </a:xfrm>
          <a:custGeom>
            <a:avLst/>
            <a:gdLst/>
            <a:ahLst/>
            <a:cxnLst/>
            <a:rect r="r" b="b" t="t" l="l"/>
            <a:pathLst>
              <a:path h="391138" w="407932">
                <a:moveTo>
                  <a:pt x="0" y="0"/>
                </a:moveTo>
                <a:lnTo>
                  <a:pt x="407932" y="0"/>
                </a:lnTo>
                <a:lnTo>
                  <a:pt x="407932" y="391138"/>
                </a:lnTo>
                <a:lnTo>
                  <a:pt x="0" y="39113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-15594" r="-13060" b="-31197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671378" y="1009650"/>
            <a:ext cx="10554086" cy="1162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000"/>
              </a:lnSpc>
            </a:pPr>
            <a:r>
              <a:rPr lang="en-US" sz="7500">
                <a:solidFill>
                  <a:srgbClr val="E4F9F6"/>
                </a:solidFill>
                <a:latin typeface="Raleway"/>
                <a:ea typeface="Raleway"/>
                <a:cs typeface="Raleway"/>
                <a:sym typeface="Raleway"/>
              </a:rPr>
              <a:t>Introduction to TORTUS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671378" y="4991062"/>
            <a:ext cx="3840532" cy="11090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78"/>
              </a:lnSpc>
            </a:pPr>
            <a:r>
              <a:rPr lang="en-US" sz="3199">
                <a:solidFill>
                  <a:srgbClr val="E4F9F6"/>
                </a:solidFill>
                <a:latin typeface="Raleway"/>
                <a:ea typeface="Raleway"/>
                <a:cs typeface="Raleway"/>
                <a:sym typeface="Raleway"/>
              </a:rPr>
              <a:t>S2T (speech to text model)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5743624" y="4876775"/>
            <a:ext cx="4353374" cy="22327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78"/>
              </a:lnSpc>
            </a:pPr>
            <a:r>
              <a:rPr lang="en-US" sz="3199">
                <a:solidFill>
                  <a:srgbClr val="E4F9F6"/>
                </a:solidFill>
                <a:latin typeface="Raleway"/>
                <a:ea typeface="Raleway"/>
                <a:cs typeface="Raleway"/>
                <a:sym typeface="Raleway"/>
              </a:rPr>
              <a:t>Clincal note generated using clinical transcript (large language model)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2249135" y="4862181"/>
            <a:ext cx="4723273" cy="6058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67"/>
              </a:lnSpc>
            </a:pPr>
            <a:r>
              <a:rPr lang="en-US" sz="3199">
                <a:solidFill>
                  <a:srgbClr val="02FDD2"/>
                </a:solidFill>
                <a:latin typeface="Raleway"/>
                <a:ea typeface="Raleway"/>
                <a:cs typeface="Raleway"/>
                <a:sym typeface="Raleway"/>
              </a:rPr>
              <a:t>Extra Features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2249135" y="5601245"/>
            <a:ext cx="3840532" cy="35338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98"/>
              </a:lnSpc>
            </a:pPr>
            <a:r>
              <a:rPr lang="en-US" sz="1999">
                <a:solidFill>
                  <a:srgbClr val="E4F9F6"/>
                </a:solidFill>
                <a:latin typeface="Raleway"/>
                <a:ea typeface="Raleway"/>
                <a:cs typeface="Raleway"/>
                <a:sym typeface="Raleway"/>
              </a:rPr>
              <a:t>Letters</a:t>
            </a:r>
          </a:p>
          <a:p>
            <a:pPr algn="l">
              <a:lnSpc>
                <a:spcPts val="4798"/>
              </a:lnSpc>
            </a:pPr>
            <a:r>
              <a:rPr lang="en-US" sz="1999">
                <a:solidFill>
                  <a:srgbClr val="E4F9F6"/>
                </a:solidFill>
                <a:latin typeface="Raleway"/>
                <a:ea typeface="Raleway"/>
                <a:cs typeface="Raleway"/>
                <a:sym typeface="Raleway"/>
              </a:rPr>
              <a:t>Codes – ICD-10, SNOMED QOF, SNOMED, HRG</a:t>
            </a:r>
          </a:p>
          <a:p>
            <a:pPr algn="l">
              <a:lnSpc>
                <a:spcPts val="4798"/>
              </a:lnSpc>
            </a:pPr>
            <a:r>
              <a:rPr lang="en-US" sz="1999">
                <a:solidFill>
                  <a:srgbClr val="E4F9F6"/>
                </a:solidFill>
                <a:latin typeface="Raleway"/>
                <a:ea typeface="Raleway"/>
                <a:cs typeface="Raleway"/>
                <a:sym typeface="Raleway"/>
              </a:rPr>
              <a:t>Referrals</a:t>
            </a:r>
          </a:p>
          <a:p>
            <a:pPr algn="l">
              <a:lnSpc>
                <a:spcPts val="4798"/>
              </a:lnSpc>
            </a:pPr>
            <a:r>
              <a:rPr lang="en-US" sz="1999">
                <a:solidFill>
                  <a:srgbClr val="E4F9F6"/>
                </a:solidFill>
                <a:latin typeface="Raleway"/>
                <a:ea typeface="Raleway"/>
                <a:cs typeface="Raleway"/>
                <a:sym typeface="Raleway"/>
              </a:rPr>
              <a:t>Ordering tests</a:t>
            </a:r>
          </a:p>
          <a:p>
            <a:pPr algn="l">
              <a:lnSpc>
                <a:spcPts val="4798"/>
              </a:lnSpc>
            </a:pPr>
            <a:r>
              <a:rPr lang="en-US" sz="1999">
                <a:solidFill>
                  <a:srgbClr val="E4F9F6"/>
                </a:solidFill>
                <a:latin typeface="Raleway"/>
                <a:ea typeface="Raleway"/>
                <a:cs typeface="Raleway"/>
                <a:sym typeface="Raleway"/>
              </a:rPr>
              <a:t>NICE guidelines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121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02960" y="648518"/>
            <a:ext cx="9000170" cy="5782609"/>
          </a:xfrm>
          <a:custGeom>
            <a:avLst/>
            <a:gdLst/>
            <a:ahLst/>
            <a:cxnLst/>
            <a:rect r="r" b="b" t="t" l="l"/>
            <a:pathLst>
              <a:path h="5782609" w="9000170">
                <a:moveTo>
                  <a:pt x="0" y="0"/>
                </a:moveTo>
                <a:lnTo>
                  <a:pt x="9000170" y="0"/>
                </a:lnTo>
                <a:lnTo>
                  <a:pt x="9000170" y="5782610"/>
                </a:lnTo>
                <a:lnTo>
                  <a:pt x="0" y="57826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298654" y="648518"/>
            <a:ext cx="7594718" cy="6047294"/>
          </a:xfrm>
          <a:custGeom>
            <a:avLst/>
            <a:gdLst/>
            <a:ahLst/>
            <a:cxnLst/>
            <a:rect r="r" b="b" t="t" l="l"/>
            <a:pathLst>
              <a:path h="6047294" w="7594718">
                <a:moveTo>
                  <a:pt x="0" y="0"/>
                </a:moveTo>
                <a:lnTo>
                  <a:pt x="7594718" y="0"/>
                </a:lnTo>
                <a:lnTo>
                  <a:pt x="7594718" y="6047295"/>
                </a:lnTo>
                <a:lnTo>
                  <a:pt x="0" y="604729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302960" y="6983162"/>
            <a:ext cx="11301259" cy="2726429"/>
          </a:xfrm>
          <a:custGeom>
            <a:avLst/>
            <a:gdLst/>
            <a:ahLst/>
            <a:cxnLst/>
            <a:rect r="r" b="b" t="t" l="l"/>
            <a:pathLst>
              <a:path h="2726429" w="11301259">
                <a:moveTo>
                  <a:pt x="0" y="0"/>
                </a:moveTo>
                <a:lnTo>
                  <a:pt x="11301259" y="0"/>
                </a:lnTo>
                <a:lnTo>
                  <a:pt x="11301259" y="2726429"/>
                </a:lnTo>
                <a:lnTo>
                  <a:pt x="0" y="272642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121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12240" y="69397"/>
            <a:ext cx="918275" cy="370646"/>
            <a:chOff x="0" y="0"/>
            <a:chExt cx="1224367" cy="49419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224407" cy="494157"/>
            </a:xfrm>
            <a:custGeom>
              <a:avLst/>
              <a:gdLst/>
              <a:ahLst/>
              <a:cxnLst/>
              <a:rect r="r" b="b" t="t" l="l"/>
              <a:pathLst>
                <a:path h="494157" w="1224407">
                  <a:moveTo>
                    <a:pt x="0" y="0"/>
                  </a:moveTo>
                  <a:lnTo>
                    <a:pt x="1224407" y="0"/>
                  </a:lnTo>
                  <a:lnTo>
                    <a:pt x="1224407" y="494157"/>
                  </a:lnTo>
                  <a:lnTo>
                    <a:pt x="0" y="4941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75" t="0" r="-72" b="-7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-4762" y="525768"/>
            <a:ext cx="18297525" cy="9525"/>
            <a:chOff x="0" y="0"/>
            <a:chExt cx="24396700" cy="127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6350" y="0"/>
              <a:ext cx="24384000" cy="12700"/>
            </a:xfrm>
            <a:custGeom>
              <a:avLst/>
              <a:gdLst/>
              <a:ahLst/>
              <a:cxnLst/>
              <a:rect r="r" b="b" t="t" l="l"/>
              <a:pathLst>
                <a:path h="127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411245" y="3663866"/>
            <a:ext cx="12848914" cy="3917121"/>
          </a:xfrm>
          <a:custGeom>
            <a:avLst/>
            <a:gdLst/>
            <a:ahLst/>
            <a:cxnLst/>
            <a:rect r="r" b="b" t="t" l="l"/>
            <a:pathLst>
              <a:path h="3917121" w="12848914">
                <a:moveTo>
                  <a:pt x="0" y="0"/>
                </a:moveTo>
                <a:lnTo>
                  <a:pt x="12848915" y="0"/>
                </a:lnTo>
                <a:lnTo>
                  <a:pt x="12848915" y="3917122"/>
                </a:lnTo>
                <a:lnTo>
                  <a:pt x="0" y="391712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657" t="-16945" r="-1714" b="-2264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3774066" y="2699421"/>
            <a:ext cx="4249364" cy="4888157"/>
          </a:xfrm>
          <a:custGeom>
            <a:avLst/>
            <a:gdLst/>
            <a:ahLst/>
            <a:cxnLst/>
            <a:rect r="r" b="b" t="t" l="l"/>
            <a:pathLst>
              <a:path h="4888157" w="4249364">
                <a:moveTo>
                  <a:pt x="0" y="0"/>
                </a:moveTo>
                <a:lnTo>
                  <a:pt x="4249363" y="0"/>
                </a:lnTo>
                <a:lnTo>
                  <a:pt x="4249363" y="4888158"/>
                </a:lnTo>
                <a:lnTo>
                  <a:pt x="0" y="488815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671378" y="1009650"/>
            <a:ext cx="15113562" cy="1162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000"/>
              </a:lnSpc>
            </a:pPr>
            <a:r>
              <a:rPr lang="en-US" sz="7500">
                <a:solidFill>
                  <a:srgbClr val="E4F9F6"/>
                </a:solidFill>
                <a:latin typeface="Raleway"/>
                <a:ea typeface="Raleway"/>
                <a:cs typeface="Raleway"/>
                <a:sym typeface="Raleway"/>
              </a:rPr>
              <a:t>Large Language Models (LLM)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121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12240" y="69397"/>
            <a:ext cx="918275" cy="370646"/>
            <a:chOff x="0" y="0"/>
            <a:chExt cx="1224367" cy="49419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224407" cy="494157"/>
            </a:xfrm>
            <a:custGeom>
              <a:avLst/>
              <a:gdLst/>
              <a:ahLst/>
              <a:cxnLst/>
              <a:rect r="r" b="b" t="t" l="l"/>
              <a:pathLst>
                <a:path h="494157" w="1224407">
                  <a:moveTo>
                    <a:pt x="0" y="0"/>
                  </a:moveTo>
                  <a:lnTo>
                    <a:pt x="1224407" y="0"/>
                  </a:lnTo>
                  <a:lnTo>
                    <a:pt x="1224407" y="494157"/>
                  </a:lnTo>
                  <a:lnTo>
                    <a:pt x="0" y="4941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75" t="0" r="-72" b="-7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-4762" y="525768"/>
            <a:ext cx="18297525" cy="9525"/>
            <a:chOff x="0" y="0"/>
            <a:chExt cx="24396700" cy="127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6350" y="0"/>
              <a:ext cx="24384000" cy="12700"/>
            </a:xfrm>
            <a:custGeom>
              <a:avLst/>
              <a:gdLst/>
              <a:ahLst/>
              <a:cxnLst/>
              <a:rect r="r" b="b" t="t" l="l"/>
              <a:pathLst>
                <a:path h="127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815226" y="2257425"/>
            <a:ext cx="3810053" cy="6959002"/>
          </a:xfrm>
          <a:custGeom>
            <a:avLst/>
            <a:gdLst/>
            <a:ahLst/>
            <a:cxnLst/>
            <a:rect r="r" b="b" t="t" l="l"/>
            <a:pathLst>
              <a:path h="6959002" w="3810053">
                <a:moveTo>
                  <a:pt x="0" y="0"/>
                </a:moveTo>
                <a:lnTo>
                  <a:pt x="3810054" y="0"/>
                </a:lnTo>
                <a:lnTo>
                  <a:pt x="3810054" y="6959002"/>
                </a:lnTo>
                <a:lnTo>
                  <a:pt x="0" y="69590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4895312" y="2257425"/>
            <a:ext cx="9346537" cy="4252674"/>
          </a:xfrm>
          <a:custGeom>
            <a:avLst/>
            <a:gdLst/>
            <a:ahLst/>
            <a:cxnLst/>
            <a:rect r="r" b="b" t="t" l="l"/>
            <a:pathLst>
              <a:path h="4252674" w="9346537">
                <a:moveTo>
                  <a:pt x="0" y="0"/>
                </a:moveTo>
                <a:lnTo>
                  <a:pt x="9346537" y="0"/>
                </a:lnTo>
                <a:lnTo>
                  <a:pt x="9346537" y="4252674"/>
                </a:lnTo>
                <a:lnTo>
                  <a:pt x="0" y="425267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0919003" y="4998377"/>
            <a:ext cx="6645692" cy="4834741"/>
          </a:xfrm>
          <a:custGeom>
            <a:avLst/>
            <a:gdLst/>
            <a:ahLst/>
            <a:cxnLst/>
            <a:rect r="r" b="b" t="t" l="l"/>
            <a:pathLst>
              <a:path h="4834741" w="6645692">
                <a:moveTo>
                  <a:pt x="0" y="0"/>
                </a:moveTo>
                <a:lnTo>
                  <a:pt x="6645692" y="0"/>
                </a:lnTo>
                <a:lnTo>
                  <a:pt x="6645692" y="4834741"/>
                </a:lnTo>
                <a:lnTo>
                  <a:pt x="0" y="483474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671378" y="1009650"/>
            <a:ext cx="15113562" cy="1162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000"/>
              </a:lnSpc>
            </a:pPr>
            <a:r>
              <a:rPr lang="en-US" sz="7500">
                <a:solidFill>
                  <a:srgbClr val="E4F9F6"/>
                </a:solidFill>
                <a:latin typeface="Raleway"/>
                <a:ea typeface="Raleway"/>
                <a:cs typeface="Raleway"/>
                <a:sym typeface="Raleway"/>
              </a:rPr>
              <a:t>LLM Hallucinations 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121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12240" y="69397"/>
            <a:ext cx="918275" cy="370646"/>
            <a:chOff x="0" y="0"/>
            <a:chExt cx="1224367" cy="49419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224407" cy="494157"/>
            </a:xfrm>
            <a:custGeom>
              <a:avLst/>
              <a:gdLst/>
              <a:ahLst/>
              <a:cxnLst/>
              <a:rect r="r" b="b" t="t" l="l"/>
              <a:pathLst>
                <a:path h="494157" w="1224407">
                  <a:moveTo>
                    <a:pt x="0" y="0"/>
                  </a:moveTo>
                  <a:lnTo>
                    <a:pt x="1224407" y="0"/>
                  </a:lnTo>
                  <a:lnTo>
                    <a:pt x="1224407" y="494157"/>
                  </a:lnTo>
                  <a:lnTo>
                    <a:pt x="0" y="4941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75" t="0" r="-72" b="-7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-4762" y="525768"/>
            <a:ext cx="18297525" cy="9525"/>
            <a:chOff x="0" y="0"/>
            <a:chExt cx="24396700" cy="127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6350" y="0"/>
              <a:ext cx="24384000" cy="12700"/>
            </a:xfrm>
            <a:custGeom>
              <a:avLst/>
              <a:gdLst/>
              <a:ahLst/>
              <a:cxnLst/>
              <a:rect r="r" b="b" t="t" l="l"/>
              <a:pathLst>
                <a:path h="127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-4762" y="9757156"/>
            <a:ext cx="18297525" cy="9525"/>
            <a:chOff x="0" y="0"/>
            <a:chExt cx="24396700" cy="127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6350" y="0"/>
              <a:ext cx="24384000" cy="12700"/>
            </a:xfrm>
            <a:custGeom>
              <a:avLst/>
              <a:gdLst/>
              <a:ahLst/>
              <a:cxnLst/>
              <a:rect r="r" b="b" t="t" l="l"/>
              <a:pathLst>
                <a:path h="127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13392150" y="9718169"/>
            <a:ext cx="5199459" cy="19050"/>
            <a:chOff x="0" y="0"/>
            <a:chExt cx="6932612" cy="254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12700" y="0"/>
              <a:ext cx="6907149" cy="25400"/>
            </a:xfrm>
            <a:custGeom>
              <a:avLst/>
              <a:gdLst/>
              <a:ahLst/>
              <a:cxnLst/>
              <a:rect r="r" b="b" t="t" l="l"/>
              <a:pathLst>
                <a:path h="25400" w="6907149">
                  <a:moveTo>
                    <a:pt x="0" y="0"/>
                  </a:moveTo>
                  <a:lnTo>
                    <a:pt x="6907149" y="0"/>
                  </a:lnTo>
                  <a:lnTo>
                    <a:pt x="6907149" y="25400"/>
                  </a:lnTo>
                  <a:lnTo>
                    <a:pt x="0" y="25400"/>
                  </a:lnTo>
                  <a:close/>
                </a:path>
              </a:pathLst>
            </a:custGeom>
            <a:solidFill>
              <a:srgbClr val="03333A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720036" y="3507008"/>
            <a:ext cx="14289" cy="5038996"/>
            <a:chOff x="0" y="0"/>
            <a:chExt cx="19052" cy="6718661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6350"/>
              <a:ext cx="19050" cy="6705981"/>
            </a:xfrm>
            <a:custGeom>
              <a:avLst/>
              <a:gdLst/>
              <a:ahLst/>
              <a:cxnLst/>
              <a:rect r="r" b="b" t="t" l="l"/>
              <a:pathLst>
                <a:path h="6705981" w="19050">
                  <a:moveTo>
                    <a:pt x="12700" y="0"/>
                  </a:moveTo>
                  <a:lnTo>
                    <a:pt x="19050" y="6705981"/>
                  </a:lnTo>
                  <a:lnTo>
                    <a:pt x="6350" y="67059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8567619" y="3497612"/>
            <a:ext cx="47625" cy="5038992"/>
            <a:chOff x="0" y="0"/>
            <a:chExt cx="63500" cy="6718656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6350"/>
              <a:ext cx="63560" cy="6705981"/>
            </a:xfrm>
            <a:custGeom>
              <a:avLst/>
              <a:gdLst/>
              <a:ahLst/>
              <a:cxnLst/>
              <a:rect r="r" b="b" t="t" l="l"/>
              <a:pathLst>
                <a:path h="6705981" w="63560">
                  <a:moveTo>
                    <a:pt x="63560" y="0"/>
                  </a:moveTo>
                  <a:lnTo>
                    <a:pt x="12438" y="6705981"/>
                  </a:lnTo>
                  <a:lnTo>
                    <a:pt x="0" y="6705854"/>
                  </a:lnTo>
                  <a:lnTo>
                    <a:pt x="51120" y="0"/>
                  </a:lnTo>
                  <a:close/>
                </a:path>
              </a:pathLst>
            </a:custGeom>
            <a:solidFill>
              <a:srgbClr val="A6A6A6"/>
            </a:solid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729561" y="3497612"/>
            <a:ext cx="33338" cy="739180"/>
            <a:chOff x="0" y="0"/>
            <a:chExt cx="44451" cy="985573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18923"/>
              <a:ext cx="44450" cy="947674"/>
            </a:xfrm>
            <a:custGeom>
              <a:avLst/>
              <a:gdLst/>
              <a:ahLst/>
              <a:cxnLst/>
              <a:rect r="r" b="b" t="t" l="l"/>
              <a:pathLst>
                <a:path h="947674" w="44450">
                  <a:moveTo>
                    <a:pt x="44450" y="254"/>
                  </a:moveTo>
                  <a:lnTo>
                    <a:pt x="38100" y="947674"/>
                  </a:lnTo>
                  <a:lnTo>
                    <a:pt x="0" y="947420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E4F9F6"/>
            </a:solid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9291885" y="4516970"/>
            <a:ext cx="47625" cy="739180"/>
            <a:chOff x="0" y="0"/>
            <a:chExt cx="63500" cy="985573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18923"/>
              <a:ext cx="63499" cy="947674"/>
            </a:xfrm>
            <a:custGeom>
              <a:avLst/>
              <a:gdLst/>
              <a:ahLst/>
              <a:cxnLst/>
              <a:rect r="r" b="b" t="t" l="l"/>
              <a:pathLst>
                <a:path h="947674" w="63499">
                  <a:moveTo>
                    <a:pt x="63499" y="254"/>
                  </a:moveTo>
                  <a:lnTo>
                    <a:pt x="54428" y="947674"/>
                  </a:lnTo>
                  <a:lnTo>
                    <a:pt x="0" y="947420"/>
                  </a:lnTo>
                  <a:lnTo>
                    <a:pt x="9071" y="0"/>
                  </a:lnTo>
                  <a:close/>
                </a:path>
              </a:pathLst>
            </a:custGeom>
            <a:solidFill>
              <a:srgbClr val="E4F9F6"/>
            </a:solidFill>
          </p:spPr>
        </p:sp>
      </p:grpSp>
      <p:sp>
        <p:nvSpPr>
          <p:cNvPr name="Freeform 18" id="18"/>
          <p:cNvSpPr/>
          <p:nvPr/>
        </p:nvSpPr>
        <p:spPr>
          <a:xfrm flipH="false" flipV="false" rot="0">
            <a:off x="1130515" y="1028700"/>
            <a:ext cx="7037054" cy="8621199"/>
          </a:xfrm>
          <a:custGeom>
            <a:avLst/>
            <a:gdLst/>
            <a:ahLst/>
            <a:cxnLst/>
            <a:rect r="r" b="b" t="t" l="l"/>
            <a:pathLst>
              <a:path h="8621199" w="7037054">
                <a:moveTo>
                  <a:pt x="0" y="0"/>
                </a:moveTo>
                <a:lnTo>
                  <a:pt x="7037054" y="0"/>
                </a:lnTo>
                <a:lnTo>
                  <a:pt x="7037054" y="8621199"/>
                </a:lnTo>
                <a:lnTo>
                  <a:pt x="0" y="862119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8615244" y="4659093"/>
            <a:ext cx="9178495" cy="4990807"/>
          </a:xfrm>
          <a:custGeom>
            <a:avLst/>
            <a:gdLst/>
            <a:ahLst/>
            <a:cxnLst/>
            <a:rect r="r" b="b" t="t" l="l"/>
            <a:pathLst>
              <a:path h="4990807" w="9178495">
                <a:moveTo>
                  <a:pt x="0" y="0"/>
                </a:moveTo>
                <a:lnTo>
                  <a:pt x="9178495" y="0"/>
                </a:lnTo>
                <a:lnTo>
                  <a:pt x="9178495" y="4990806"/>
                </a:lnTo>
                <a:lnTo>
                  <a:pt x="0" y="499080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9124529" y="670620"/>
            <a:ext cx="8134771" cy="3711024"/>
          </a:xfrm>
          <a:custGeom>
            <a:avLst/>
            <a:gdLst/>
            <a:ahLst/>
            <a:cxnLst/>
            <a:rect r="r" b="b" t="t" l="l"/>
            <a:pathLst>
              <a:path h="3711024" w="8134771">
                <a:moveTo>
                  <a:pt x="0" y="0"/>
                </a:moveTo>
                <a:lnTo>
                  <a:pt x="8134771" y="0"/>
                </a:lnTo>
                <a:lnTo>
                  <a:pt x="8134771" y="3711024"/>
                </a:lnTo>
                <a:lnTo>
                  <a:pt x="0" y="371102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81173" t="-17361" r="-44319" b="-191571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121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12240" y="69397"/>
            <a:ext cx="918275" cy="370646"/>
            <a:chOff x="0" y="0"/>
            <a:chExt cx="1224367" cy="49419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224407" cy="494157"/>
            </a:xfrm>
            <a:custGeom>
              <a:avLst/>
              <a:gdLst/>
              <a:ahLst/>
              <a:cxnLst/>
              <a:rect r="r" b="b" t="t" l="l"/>
              <a:pathLst>
                <a:path h="494157" w="1224407">
                  <a:moveTo>
                    <a:pt x="0" y="0"/>
                  </a:moveTo>
                  <a:lnTo>
                    <a:pt x="1224407" y="0"/>
                  </a:lnTo>
                  <a:lnTo>
                    <a:pt x="1224407" y="494157"/>
                  </a:lnTo>
                  <a:lnTo>
                    <a:pt x="0" y="4941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75" t="0" r="-72" b="-7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-4762" y="525768"/>
            <a:ext cx="18297525" cy="9525"/>
            <a:chOff x="0" y="0"/>
            <a:chExt cx="24396700" cy="127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6350" y="0"/>
              <a:ext cx="24384000" cy="12700"/>
            </a:xfrm>
            <a:custGeom>
              <a:avLst/>
              <a:gdLst/>
              <a:ahLst/>
              <a:cxnLst/>
              <a:rect r="r" b="b" t="t" l="l"/>
              <a:pathLst>
                <a:path h="127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-4762" y="9757156"/>
            <a:ext cx="18297525" cy="9525"/>
            <a:chOff x="0" y="0"/>
            <a:chExt cx="24396700" cy="127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6350" y="0"/>
              <a:ext cx="24384000" cy="12700"/>
            </a:xfrm>
            <a:custGeom>
              <a:avLst/>
              <a:gdLst/>
              <a:ahLst/>
              <a:cxnLst/>
              <a:rect r="r" b="b" t="t" l="l"/>
              <a:pathLst>
                <a:path h="127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13392150" y="9718169"/>
            <a:ext cx="5199459" cy="19050"/>
            <a:chOff x="0" y="0"/>
            <a:chExt cx="6932612" cy="254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12700" y="0"/>
              <a:ext cx="6907149" cy="25400"/>
            </a:xfrm>
            <a:custGeom>
              <a:avLst/>
              <a:gdLst/>
              <a:ahLst/>
              <a:cxnLst/>
              <a:rect r="r" b="b" t="t" l="l"/>
              <a:pathLst>
                <a:path h="25400" w="6907149">
                  <a:moveTo>
                    <a:pt x="0" y="0"/>
                  </a:moveTo>
                  <a:lnTo>
                    <a:pt x="6907149" y="0"/>
                  </a:lnTo>
                  <a:lnTo>
                    <a:pt x="6907149" y="25400"/>
                  </a:lnTo>
                  <a:lnTo>
                    <a:pt x="0" y="25400"/>
                  </a:lnTo>
                  <a:close/>
                </a:path>
              </a:pathLst>
            </a:custGeom>
            <a:solidFill>
              <a:srgbClr val="03333A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529182" y="2588246"/>
            <a:ext cx="14289" cy="5038996"/>
            <a:chOff x="0" y="0"/>
            <a:chExt cx="19052" cy="6718661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6350"/>
              <a:ext cx="19050" cy="6705981"/>
            </a:xfrm>
            <a:custGeom>
              <a:avLst/>
              <a:gdLst/>
              <a:ahLst/>
              <a:cxnLst/>
              <a:rect r="r" b="b" t="t" l="l"/>
              <a:pathLst>
                <a:path h="6705981" w="19050">
                  <a:moveTo>
                    <a:pt x="12700" y="0"/>
                  </a:moveTo>
                  <a:lnTo>
                    <a:pt x="19050" y="6705981"/>
                  </a:lnTo>
                  <a:lnTo>
                    <a:pt x="6350" y="67059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9524362" y="2787304"/>
            <a:ext cx="62447" cy="6470997"/>
            <a:chOff x="0" y="0"/>
            <a:chExt cx="64837" cy="6718656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6350"/>
              <a:ext cx="64897" cy="6705981"/>
            </a:xfrm>
            <a:custGeom>
              <a:avLst/>
              <a:gdLst/>
              <a:ahLst/>
              <a:cxnLst/>
              <a:rect r="r" b="b" t="t" l="l"/>
              <a:pathLst>
                <a:path h="6705981" w="64897">
                  <a:moveTo>
                    <a:pt x="64897" y="0"/>
                  </a:moveTo>
                  <a:lnTo>
                    <a:pt x="12700" y="6705981"/>
                  </a:lnTo>
                  <a:lnTo>
                    <a:pt x="0" y="6705854"/>
                  </a:lnTo>
                  <a:lnTo>
                    <a:pt x="52197" y="0"/>
                  </a:lnTo>
                  <a:close/>
                </a:path>
              </a:pathLst>
            </a:custGeom>
            <a:solidFill>
              <a:srgbClr val="A6A6A6"/>
            </a:solid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538707" y="2578850"/>
            <a:ext cx="33338" cy="739180"/>
            <a:chOff x="0" y="0"/>
            <a:chExt cx="44451" cy="985573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18923"/>
              <a:ext cx="44450" cy="947674"/>
            </a:xfrm>
            <a:custGeom>
              <a:avLst/>
              <a:gdLst/>
              <a:ahLst/>
              <a:cxnLst/>
              <a:rect r="r" b="b" t="t" l="l"/>
              <a:pathLst>
                <a:path h="947674" w="44450">
                  <a:moveTo>
                    <a:pt x="44450" y="254"/>
                  </a:moveTo>
                  <a:lnTo>
                    <a:pt x="38100" y="947674"/>
                  </a:lnTo>
                  <a:lnTo>
                    <a:pt x="0" y="947420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E4F9F6"/>
            </a:solid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9568227" y="3488608"/>
            <a:ext cx="33338" cy="739180"/>
            <a:chOff x="0" y="0"/>
            <a:chExt cx="44451" cy="985573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18923"/>
              <a:ext cx="44450" cy="947674"/>
            </a:xfrm>
            <a:custGeom>
              <a:avLst/>
              <a:gdLst/>
              <a:ahLst/>
              <a:cxnLst/>
              <a:rect r="r" b="b" t="t" l="l"/>
              <a:pathLst>
                <a:path h="947674" w="44450">
                  <a:moveTo>
                    <a:pt x="44450" y="254"/>
                  </a:moveTo>
                  <a:lnTo>
                    <a:pt x="38100" y="947674"/>
                  </a:lnTo>
                  <a:lnTo>
                    <a:pt x="0" y="947420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E4F9F6"/>
            </a:solidFill>
          </p:spPr>
        </p:sp>
      </p:grpSp>
      <p:sp>
        <p:nvSpPr>
          <p:cNvPr name="Freeform 18" id="18"/>
          <p:cNvSpPr/>
          <p:nvPr/>
        </p:nvSpPr>
        <p:spPr>
          <a:xfrm flipH="false" flipV="false" rot="0">
            <a:off x="9859363" y="3133682"/>
            <a:ext cx="8166570" cy="5481810"/>
          </a:xfrm>
          <a:custGeom>
            <a:avLst/>
            <a:gdLst/>
            <a:ahLst/>
            <a:cxnLst/>
            <a:rect r="r" b="b" t="t" l="l"/>
            <a:pathLst>
              <a:path h="5481810" w="8166570">
                <a:moveTo>
                  <a:pt x="0" y="0"/>
                </a:moveTo>
                <a:lnTo>
                  <a:pt x="8166570" y="0"/>
                </a:lnTo>
                <a:lnTo>
                  <a:pt x="8166570" y="5481811"/>
                </a:lnTo>
                <a:lnTo>
                  <a:pt x="0" y="548181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671376" y="1183281"/>
            <a:ext cx="16549823" cy="847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600"/>
              </a:lnSpc>
            </a:pPr>
            <a:r>
              <a:rPr lang="en-US" sz="5500">
                <a:solidFill>
                  <a:srgbClr val="E4F9F6"/>
                </a:solidFill>
                <a:latin typeface="Raleway"/>
                <a:ea typeface="Raleway"/>
                <a:cs typeface="Raleway"/>
                <a:sym typeface="Raleway"/>
              </a:rPr>
              <a:t>Clinical Evaluation of AI is imperative for </a:t>
            </a:r>
            <a:r>
              <a:rPr lang="en-US" sz="5500">
                <a:solidFill>
                  <a:srgbClr val="01FDD2"/>
                </a:solidFill>
                <a:latin typeface="Raleway"/>
                <a:ea typeface="Raleway"/>
                <a:cs typeface="Raleway"/>
                <a:sym typeface="Raleway"/>
              </a:rPr>
              <a:t>safe</a:t>
            </a:r>
            <a:r>
              <a:rPr lang="en-US" sz="5500">
                <a:solidFill>
                  <a:srgbClr val="E4F9F6"/>
                </a:solidFill>
                <a:latin typeface="Raleway"/>
                <a:ea typeface="Raleway"/>
                <a:cs typeface="Raleway"/>
                <a:sym typeface="Raleway"/>
              </a:rPr>
              <a:t> use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051364" y="2569325"/>
            <a:ext cx="8092636" cy="6562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87702" indent="-293851" lvl="1">
              <a:lnSpc>
                <a:spcPts val="3266"/>
              </a:lnSpc>
              <a:buFont typeface="Arial"/>
              <a:buChar char="•"/>
            </a:pPr>
            <a:r>
              <a:rPr lang="en-US" sz="2722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Using GPT4 as case study</a:t>
            </a:r>
          </a:p>
          <a:p>
            <a:pPr algn="l">
              <a:lnSpc>
                <a:spcPts val="3266"/>
              </a:lnSpc>
            </a:pPr>
          </a:p>
          <a:p>
            <a:pPr algn="l" marL="587702" indent="-293851" lvl="1">
              <a:lnSpc>
                <a:spcPts val="3266"/>
              </a:lnSpc>
              <a:spcBef>
                <a:spcPct val="0"/>
              </a:spcBef>
              <a:buFont typeface="Arial"/>
              <a:buChar char="•"/>
            </a:pPr>
            <a:r>
              <a:rPr lang="en-US" sz="2722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LLM clinical risk clasification </a:t>
            </a:r>
            <a:r>
              <a:rPr lang="en-US" sz="2722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- minor / major for errors in clinical note generation</a:t>
            </a:r>
          </a:p>
          <a:p>
            <a:pPr algn="l">
              <a:lnSpc>
                <a:spcPts val="3266"/>
              </a:lnSpc>
              <a:spcBef>
                <a:spcPct val="0"/>
              </a:spcBef>
            </a:pPr>
          </a:p>
          <a:p>
            <a:pPr algn="l">
              <a:lnSpc>
                <a:spcPts val="3266"/>
              </a:lnSpc>
              <a:spcBef>
                <a:spcPct val="0"/>
              </a:spcBef>
            </a:pPr>
            <a:r>
              <a:rPr lang="en-US" sz="2722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“Major errors can have downstream impact on the diagnosis or the management of the patient if left uncorrected.” </a:t>
            </a:r>
          </a:p>
          <a:p>
            <a:pPr algn="l">
              <a:lnSpc>
                <a:spcPts val="3266"/>
              </a:lnSpc>
              <a:spcBef>
                <a:spcPct val="0"/>
              </a:spcBef>
            </a:pPr>
          </a:p>
          <a:p>
            <a:pPr algn="l" marL="587702" indent="-293851" lvl="1">
              <a:lnSpc>
                <a:spcPts val="3266"/>
              </a:lnSpc>
              <a:spcBef>
                <a:spcPct val="0"/>
              </a:spcBef>
              <a:buFont typeface="Arial"/>
              <a:buChar char="•"/>
            </a:pPr>
            <a:r>
              <a:rPr lang="en-US" sz="2722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Analysing 49,590 transcript sentences and 12,999 sentences across 450 clinical notes, we looked at hallucination prevalence:</a:t>
            </a:r>
          </a:p>
          <a:p>
            <a:pPr algn="l">
              <a:lnSpc>
                <a:spcPts val="3266"/>
              </a:lnSpc>
              <a:spcBef>
                <a:spcPct val="0"/>
              </a:spcBef>
            </a:pPr>
          </a:p>
          <a:p>
            <a:pPr algn="l" marL="587702" indent="-293851" lvl="1">
              <a:lnSpc>
                <a:spcPts val="3266"/>
              </a:lnSpc>
              <a:spcBef>
                <a:spcPct val="0"/>
              </a:spcBef>
              <a:buFont typeface="Arial"/>
              <a:buChar char="•"/>
            </a:pPr>
            <a:r>
              <a:rPr lang="en-US" sz="2722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191/12999 sentences (1.47%) had hallucinations, 84 sentences (44%) were major. </a:t>
            </a:r>
          </a:p>
          <a:p>
            <a:pPr algn="l">
              <a:lnSpc>
                <a:spcPts val="3266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121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246940" y="5143500"/>
            <a:ext cx="3794119" cy="3789376"/>
          </a:xfrm>
          <a:custGeom>
            <a:avLst/>
            <a:gdLst/>
            <a:ahLst/>
            <a:cxnLst/>
            <a:rect r="r" b="b" t="t" l="l"/>
            <a:pathLst>
              <a:path h="3789376" w="3794119">
                <a:moveTo>
                  <a:pt x="0" y="0"/>
                </a:moveTo>
                <a:lnTo>
                  <a:pt x="3794120" y="0"/>
                </a:lnTo>
                <a:lnTo>
                  <a:pt x="3794120" y="3789376"/>
                </a:lnTo>
                <a:lnTo>
                  <a:pt x="0" y="378937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7630306" y="3204196"/>
            <a:ext cx="3027387" cy="7620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9"/>
              </a:lnSpc>
              <a:spcBef>
                <a:spcPct val="0"/>
              </a:spcBef>
            </a:pPr>
            <a:r>
              <a:rPr lang="en-US" sz="4499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Thank you!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DAGrP-HaoBk</dc:identifier>
  <dcterms:modified xsi:type="dcterms:W3CDTF">2011-08-01T06:04:30Z</dcterms:modified>
  <cp:revision>1</cp:revision>
  <dc:title>TORTUS - workshop</dc:title>
</cp:coreProperties>
</file>